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EB Garamon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EBGaramond-italic.fntdata"/><Relationship Id="rId61" Type="http://schemas.openxmlformats.org/officeDocument/2006/relationships/font" Target="fonts/EBGaramond-bold.fntdata"/><Relationship Id="rId20" Type="http://schemas.openxmlformats.org/officeDocument/2006/relationships/slide" Target="slides/slide15.xml"/><Relationship Id="rId63" Type="http://schemas.openxmlformats.org/officeDocument/2006/relationships/font" Target="fonts/EBGaramon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EBGaramon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6aa82a80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6aa82a80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6aa82a80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6aa82a80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6aa82a80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6aa82a80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6aa82a80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6aa82a80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6aa82a80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6aa82a80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6aa82a80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6aa82a80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6aa82a80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6aa82a80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6aa82a80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6aa82a80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6aa82a80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6aa82a80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afe7f1c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afe7f1c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6aa82a8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6aa82a8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6aa82a80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6aa82a80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6aa82a80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6aa82a80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6aa82a8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6aa82a8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6aa82a8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6aa82a8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6aa82a80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6aa82a80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6aa82a80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6aa82a80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6aa82a80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6aa82a80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6aa82a80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6aa82a80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6aa82a80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6aa82a80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6aa82a80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76aa82a80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6aa82a8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6aa82a8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6aa82a80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6aa82a80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6aa82a80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6aa82a80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6aa82a80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6aa82a80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6aa82a80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6aa82a80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6aa82a80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6aa82a80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6aa82a80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6aa82a80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6aa82a80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6aa82a80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6aa82a80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6aa82a80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6aa82a808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6aa82a808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6aa82a80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6aa82a80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6aa82a80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6aa82a80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a859f9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a859f9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a859f95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ea859f95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a859f95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a859f95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a859f95c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ea859f95c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a859f95c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ea859f95c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a859f95c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a859f95c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a859f95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ea859f95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a859f95c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a859f95c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a859f95c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ea859f95c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a859f95c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a859f95c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6aa82a8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6aa82a8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a859f95c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a859f95c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a859f95c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ea859f95c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a859f95c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a859f95c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a859f95c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ea859f95c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a859f95c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ea859f95c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6aa82a80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6aa82a80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6aa82a80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6aa82a80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6aa82a80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6aa82a80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afe7f1c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afe7f1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u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u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 u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u="none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u="none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u="none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u="none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u="none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 u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800"/>
              <a:buFont typeface="EB Garamond"/>
              <a:buNone/>
              <a:defRPr sz="28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 u="sng">
                <a:solidFill>
                  <a:srgbClr val="0000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 u="sng">
                <a:solidFill>
                  <a:srgbClr val="0000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 u="sng">
                <a:solidFill>
                  <a:srgbClr val="0000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 u="sng">
                <a:solidFill>
                  <a:srgbClr val="0000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 u="sng">
                <a:solidFill>
                  <a:srgbClr val="0000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 u="sng">
                <a:solidFill>
                  <a:srgbClr val="0000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 u="sng">
                <a:solidFill>
                  <a:srgbClr val="0000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 u="sng">
                <a:solidFill>
                  <a:srgbClr val="0000FF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C Programming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Software Architecture and Design Patterns</a:t>
            </a:r>
            <a:endParaRPr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Nitin Chandrachoodan, IIT Madras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Machines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State: “memory” - what is the system currently doing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Evolution of states: how to respond to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Outputs: dependent on states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 with single button control: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 press - turn on LED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 more - start blinking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5 blinks, or if 1 more press, stop blinking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clocks, kitchen appliances,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Limited controllability scenarios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39" y="0"/>
            <a:ext cx="72681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States</a:t>
            </a:r>
            <a:r>
              <a:rPr lang="en">
                <a:solidFill>
                  <a:schemeClr val="dk1"/>
                </a:solidFill>
              </a:rPr>
              <a:t>: Represent the different modes or conditions the system can be 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Events</a:t>
            </a:r>
            <a:r>
              <a:rPr lang="en">
                <a:solidFill>
                  <a:schemeClr val="dk1"/>
                </a:solidFill>
              </a:rPr>
              <a:t>: Triggers that can cause state transitions.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Transitions</a:t>
            </a:r>
            <a:r>
              <a:rPr lang="en">
                <a:solidFill>
                  <a:schemeClr val="dk1"/>
                </a:solidFill>
              </a:rPr>
              <a:t>: Define how the system moves from one state to another in response to events.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Actions</a:t>
            </a:r>
            <a:r>
              <a:rPr lang="en">
                <a:solidFill>
                  <a:schemeClr val="dk1"/>
                </a:solidFill>
              </a:rPr>
              <a:t>: Operations performed when entering a state, exiting a state, or during a transition.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Predictability</a:t>
            </a:r>
            <a:r>
              <a:rPr lang="en">
                <a:solidFill>
                  <a:schemeClr val="dk1"/>
                </a:solidFill>
              </a:rPr>
              <a:t>: Clearly defines system behavior for each state.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Maintainability</a:t>
            </a:r>
            <a:r>
              <a:rPr lang="en">
                <a:solidFill>
                  <a:schemeClr val="dk1"/>
                </a:solidFill>
              </a:rPr>
              <a:t>: Easier to modify or extend system behavior.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Debugging</a:t>
            </a:r>
            <a:r>
              <a:rPr lang="en">
                <a:solidFill>
                  <a:schemeClr val="dk1"/>
                </a:solidFill>
              </a:rPr>
              <a:t>: Simplifies tracking system behavior and identifying issues.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Resource Efficiency</a:t>
            </a:r>
            <a:r>
              <a:rPr lang="en">
                <a:solidFill>
                  <a:schemeClr val="dk1"/>
                </a:solidFill>
              </a:rPr>
              <a:t>: Can be implemented with minimal memory overhead.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73" y="653375"/>
            <a:ext cx="2865900" cy="44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925" y="653375"/>
            <a:ext cx="4919736" cy="4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Styles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Switch-Case Implementation</a:t>
            </a:r>
            <a:r>
              <a:rPr lang="en">
                <a:solidFill>
                  <a:schemeClr val="dk1"/>
                </a:solidFill>
              </a:rPr>
              <a:t>: Simple but can become unwieldy for complex state machines.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Table-Driven Approach</a:t>
            </a:r>
            <a:r>
              <a:rPr lang="en">
                <a:solidFill>
                  <a:schemeClr val="dk1"/>
                </a:solidFill>
              </a:rPr>
              <a:t>: More flexible and easier to maintain for larger state machines.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Object-Oriented Approach</a:t>
            </a:r>
            <a:r>
              <a:rPr lang="en">
                <a:solidFill>
                  <a:schemeClr val="dk1"/>
                </a:solidFill>
              </a:rPr>
              <a:t>: Each state is represented by a separate class (less common in embedded C, more in C++).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Complexity</a:t>
            </a:r>
            <a:r>
              <a:rPr lang="en">
                <a:solidFill>
                  <a:schemeClr val="dk1"/>
                </a:solidFill>
              </a:rPr>
              <a:t>: State machines can become complex with many states and transitions.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Timing</a:t>
            </a:r>
            <a:r>
              <a:rPr lang="en">
                <a:solidFill>
                  <a:schemeClr val="dk1"/>
                </a:solidFill>
              </a:rPr>
              <a:t>: Ensuring proper timing for state transitions in real-time 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Testing</a:t>
            </a:r>
            <a:r>
              <a:rPr lang="en">
                <a:solidFill>
                  <a:schemeClr val="dk1"/>
                </a:solidFill>
              </a:rPr>
              <a:t>: Comprehensive testing needed to cover all possible state transitions - possibilities for exponential increase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Pattern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One-to-many dependencies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Motion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Notify: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alarm system to check for intruder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cat feeding system for pets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garage opener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may respond - but all may need to be notified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923450" y="1152475"/>
            <a:ext cx="390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Callback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Registering observer callbacks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Notifications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49" y="445025"/>
            <a:ext cx="4362550" cy="45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Sensor data</a:t>
            </a:r>
            <a:r>
              <a:rPr lang="en"/>
              <a:t>: log and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Button press</a:t>
            </a:r>
            <a:r>
              <a:rPr lang="en"/>
              <a:t>: single button can trigger multiple changes in different parts of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Network state change</a:t>
            </a:r>
            <a:r>
              <a:rPr lang="en"/>
              <a:t>: when WiFi available: activate downloads, check for updates, move apps to foreground etc.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</a:t>
            </a:r>
            <a:endParaRPr/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 Pattern</a:t>
            </a:r>
            <a:endParaRPr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11700" y="1152475"/>
            <a:ext cx="432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Globally unique / single resource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Controlled access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“static” or “global” code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00" y="1170125"/>
            <a:ext cx="4746501" cy="266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Design Patterns</a:t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Command Pattern</a:t>
            </a:r>
            <a:r>
              <a:rPr lang="en"/>
              <a:t>: encapsulate request as object, allow queuing, logging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Factory Method</a:t>
            </a:r>
            <a:r>
              <a:rPr lang="en"/>
              <a:t>: Common interface for instantiating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oriented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powerful abstractions possible for elegant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Strategy Pattern</a:t>
            </a:r>
            <a:r>
              <a:rPr lang="en"/>
              <a:t>: choose among multiple possible strategies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linear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PID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fuzzy logic, neural network based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 decide at run-time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 Many more patterns: studied in software engineering practice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Patterns</a:t>
            </a:r>
            <a:endParaRPr/>
          </a:p>
        </p:txBody>
      </p:sp>
      <p:sp>
        <p:nvSpPr>
          <p:cNvPr id="185" name="Google Shape;185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Layered Architecture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Drivers / Operating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Middleware - helper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/ Application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Many variants with different layering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 restricted to embedded systems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Abstraction Layer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00" y="1293900"/>
            <a:ext cx="6366376" cy="30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Layer</a:t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2268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7"/>
          <p:cNvSpPr txBox="1"/>
          <p:nvPr/>
        </p:nvSpPr>
        <p:spPr>
          <a:xfrm>
            <a:off x="5542325" y="1609075"/>
            <a:ext cx="27504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Build on HAL functions to control interaction with specific devices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 Layer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4978475" y="1152475"/>
            <a:ext cx="385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Build on drivers to provide functionality</a:t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673674" cy="2656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Layer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5116000" y="1152475"/>
            <a:ext cx="371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Build on functions to create application logic</a:t>
            </a:r>
            <a:endParaRPr/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11199" cy="31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25" name="Google Shape;22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Modularity</a:t>
            </a:r>
            <a:r>
              <a:rPr lang="en">
                <a:solidFill>
                  <a:schemeClr val="dk1"/>
                </a:solidFill>
              </a:rPr>
              <a:t>: Each layer has a specific responsibility, making the system easier to understand and maintain.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Reusability</a:t>
            </a:r>
            <a:r>
              <a:rPr lang="en">
                <a:solidFill>
                  <a:schemeClr val="dk1"/>
                </a:solidFill>
              </a:rPr>
              <a:t>: Components in the HAL and middleware layers can be reused across different projects.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Scalability</a:t>
            </a:r>
            <a:r>
              <a:rPr lang="en">
                <a:solidFill>
                  <a:schemeClr val="dk1"/>
                </a:solidFill>
              </a:rPr>
              <a:t>: New features can be added by extending the appropriate layer without affecting others.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Testability</a:t>
            </a:r>
            <a:r>
              <a:rPr lang="en">
                <a:solidFill>
                  <a:schemeClr val="dk1"/>
                </a:solidFill>
              </a:rPr>
              <a:t>: Each layer can be tested independently, improving the overall test coverage and reliability of the system.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Event-driven architecture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Loosely coupled systems: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entity works independently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reacts to input conditions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produces events to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Pressing a button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Temperature crossing a threshold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Motion sensor detection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Home Automation System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temperature and humidity using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air temperature through AC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Alert user to changes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should such a system be structured?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Look at one possible way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Callbacks and ISRs</a:t>
            </a:r>
            <a:endParaRPr/>
          </a:p>
        </p:txBody>
      </p:sp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6170350" y="1152475"/>
            <a:ext cx="266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Interrupts - ideal way to deliver “event notification”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Interrupt Service Routine (ISR) - respond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Callback - programming pattern</a:t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858650" cy="35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Event Manager</a:t>
            </a:r>
            <a:endParaRPr/>
          </a:p>
        </p:txBody>
      </p:sp>
      <p:pic>
        <p:nvPicPr>
          <p:cNvPr id="244" name="Google Shape;2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488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Handler</a:t>
            </a:r>
            <a:endParaRPr/>
          </a:p>
        </p:txBody>
      </p: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9711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Event-driven Architecture</a:t>
            </a:r>
            <a:endParaRPr/>
          </a:p>
        </p:txBody>
      </p:sp>
      <p:sp>
        <p:nvSpPr>
          <p:cNvPr id="256" name="Google Shape;25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Advantages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Highly responsive to external inputs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Efficient for systems with unpredictable inputs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Facilitates loose coupling between components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Disadvantages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Can be complex to debug due to non-linear execution flow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May lead to callback hell if not carefully designed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Microkernel Architecture</a:t>
            </a:r>
            <a:endParaRPr/>
          </a:p>
        </p:txBody>
      </p:sp>
      <p:sp>
        <p:nvSpPr>
          <p:cNvPr id="262" name="Google Shape;26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 systems: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File interaction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peripherals and drivers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Monolithic kernel: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operating system kernel with all drivers and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Microkernel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Minimal </a:t>
            </a:r>
            <a:r>
              <a:rPr b="1" lang="en"/>
              <a:t>resource management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Inter-process communication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Task scheduling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Operating system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Architectural Patterns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passing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based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Client-Server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Pipelined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 mutually exclusive: considerable overlap (HAL, drivers, interrupts etc.)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 not get bogged down in pigeon-holing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Scenario 1: Smart Home Security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 company is developing a new smart home security system with the following requirements: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Multiple sensors (door/window sensors, motion detectors, cameras) throughout the house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Central control panel with a touchscreen interface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Mobile app for remote monitoring and control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Integration with smart home devices (lights, thermostats)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Real-time alerts and notifications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Video recording and playback functionality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Regular software updates and easy addition of new features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Smart Home Security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 company is developing a new smart home security system with the following requirements: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Multiple sensors (door/window sensors, motion detectors, cameras) throughout the house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Central control panel with a touchscreen interface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Mobile app for remote monitoring and control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Integration with smart home devices (lights, thermostats)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Real-time alerts and notifications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Video recording and playback functionality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Regular software updates and easy addition of new features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81" name="Google Shape;281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unpredictable inputs (sensor activations, user interactions)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real-time response needed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asynchronous events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should be highly responsive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new functionality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Loose coupling is evident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Event-driven </a:t>
            </a:r>
            <a:r>
              <a:rPr i="1" lang="en"/>
              <a:t>may be </a:t>
            </a:r>
            <a:r>
              <a:rPr lang="en"/>
              <a:t>most suitable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2: Medical Infusion Pump</a:t>
            </a:r>
            <a:endParaRPr/>
          </a:p>
        </p:txBody>
      </p:sp>
      <p:sp>
        <p:nvSpPr>
          <p:cNvPr id="287" name="Google Shape;287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A medical device company is designing a new infusion pump for hospital use. The requirements include:</a:t>
            </a:r>
            <a:endParaRPr/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Precise control of fluid delivery rates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Multiple therapy modes (continuous, intermittent, patient-controlled)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Comprehensive alarm system for various fault conditions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User interface for nurses and doctors to program and monitor the device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Logging system for all actions and events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Integration with hospital information systems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Ability to update software and add new therapy modes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Strict safety and reliability requirements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2: Medical Infusion Pump</a:t>
            </a:r>
            <a:endParaRPr/>
          </a:p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medical device company is designing a new infusion pump for hospital use. The requirements include:</a:t>
            </a:r>
            <a:endParaRPr/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Precise control of fluid delivery rates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Multiple therapy modes (continuous, intermittent, patient-controlled)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Comprehensive alarm system for various fault conditions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User interface for nurses and doctors to program and monitor the device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Logging system for all actions and events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Integration with hospital information systems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Ability to update software and add new therapy modes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AutoNum type="arabicPeriod"/>
            </a:pPr>
            <a:r>
              <a:rPr lang="en"/>
              <a:t>Strict safety and reliability requirements</a:t>
            </a:r>
            <a:endParaRPr/>
          </a:p>
        </p:txBody>
      </p:sp>
      <p:sp>
        <p:nvSpPr>
          <p:cNvPr id="294" name="Google Shape;294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Safety and reliability - isolation of critical components.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requires modularity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Strict separation between core functions (drug delivery) and additional services (user interface, logging, network communication) is beneficial for safety certification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Microkernels provide isolation and ability to add features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Development: File structure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448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 source + Headers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Makefile for compilation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files for </a:t>
            </a:r>
            <a:r>
              <a:rPr i="1" lang="en"/>
              <a:t>separation of concerns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172" y="1152475"/>
            <a:ext cx="3165728" cy="35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</a:t>
            </a:r>
            <a:endParaRPr/>
          </a:p>
        </p:txBody>
      </p:sp>
      <p:sp>
        <p:nvSpPr>
          <p:cNvPr id="300" name="Google Shape;300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</a:t>
            </a:r>
            <a:endParaRPr/>
          </a:p>
        </p:txBody>
      </p:sp>
      <p:sp>
        <p:nvSpPr>
          <p:cNvPr id="307" name="Google Shape;30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kind of “wrong” behaviour - unexpected, undefined, 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Embedded software - long running operations - recovery challenges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Safety critical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Resource constraints - cannot waste on wrong behaviour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handling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Graceful recovery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experience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Debugging and maintenance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errors</a:t>
            </a:r>
            <a:endParaRPr/>
          </a:p>
        </p:txBody>
      </p:sp>
      <p:sp>
        <p:nvSpPr>
          <p:cNvPr id="313" name="Google Shape;31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Compile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Syntax, type mismatches: caught early - always preferable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Embedded systems have long run time - better to catch problems at compile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Interpreted vs Compiled languages - compile time checks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Run-time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Memory: buffer overflows, null pointers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Potential to remain hidden for long periods of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Logical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 logic errors - functionality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Mostly evident unless rare cases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handling: return codes</a:t>
            </a:r>
            <a:endParaRPr/>
          </a:p>
        </p:txBody>
      </p:sp>
      <p:sp>
        <p:nvSpPr>
          <p:cNvPr id="319" name="Google Shape;319;p55"/>
          <p:cNvSpPr txBox="1"/>
          <p:nvPr>
            <p:ph idx="1" type="body"/>
          </p:nvPr>
        </p:nvSpPr>
        <p:spPr>
          <a:xfrm>
            <a:off x="311700" y="1152475"/>
            <a:ext cx="398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 programming: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 calls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error on function return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Propagate up through stack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Simple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low overhead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Can be ignored</a:t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Clutter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495" y="1361525"/>
            <a:ext cx="4762850" cy="20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handling: Flags</a:t>
            </a:r>
            <a:endParaRPr/>
          </a:p>
        </p:txBody>
      </p:sp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311700" y="1152475"/>
            <a:ext cx="452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or static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Indicate error states - accessible to all functions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Easy to check anywhere in code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Globals</a:t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Race conditions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27" name="Google Shape;3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325" y="1191660"/>
            <a:ext cx="3935975" cy="33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handling: Assertions</a:t>
            </a:r>
            <a:endParaRPr/>
          </a:p>
        </p:txBody>
      </p:sp>
      <p:sp>
        <p:nvSpPr>
          <p:cNvPr id="333" name="Google Shape;333;p57"/>
          <p:cNvSpPr txBox="1"/>
          <p:nvPr>
            <p:ph idx="1" type="body"/>
          </p:nvPr>
        </p:nvSpPr>
        <p:spPr>
          <a:xfrm>
            <a:off x="311700" y="1152475"/>
            <a:ext cx="385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 that should always be true - else run-time error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Can catch errors early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Less useful in production code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34" name="Google Shape;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525" y="1375278"/>
            <a:ext cx="4923450" cy="15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handling: Exceptions</a:t>
            </a:r>
            <a:endParaRPr/>
          </a:p>
        </p:txBody>
      </p:sp>
      <p:sp>
        <p:nvSpPr>
          <p:cNvPr id="340" name="Google Shape;340;p58"/>
          <p:cNvSpPr txBox="1"/>
          <p:nvPr>
            <p:ph idx="1" type="body"/>
          </p:nvPr>
        </p:nvSpPr>
        <p:spPr>
          <a:xfrm>
            <a:off x="311700" y="1152475"/>
            <a:ext cx="37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abstract way to indicate error - propagate and handle in complex ways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Separate error handling from normal control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More complex </a:t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Not always available - may need C++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41" name="Google Shape;3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025" y="1214031"/>
            <a:ext cx="5059449" cy="102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2025" y="2461175"/>
            <a:ext cx="4961000" cy="18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handling: Other techniques</a:t>
            </a:r>
            <a:endParaRPr/>
          </a:p>
        </p:txBody>
      </p:sp>
      <p:sp>
        <p:nvSpPr>
          <p:cNvPr id="348" name="Google Shape;34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Watchdog timers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Failsafe modes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Redundancy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correcting codes (for data/communication errors)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Self-tests and diagnostics (early detection rather than handling)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 . 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Strategies</a:t>
            </a:r>
            <a:endParaRPr/>
          </a:p>
        </p:txBody>
      </p:sp>
      <p:sp>
        <p:nvSpPr>
          <p:cNvPr id="354" name="Google Shape;35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Error 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Recoverable / Non-recoverable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System-level / Module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Reporting mechanism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Communication (if available)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Status lights (LEDs)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Recovery mechanism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Report and proceed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Graceful degradation (fail-safe)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Reset - partial or full system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</a:t>
            </a:r>
            <a:endParaRPr/>
          </a:p>
        </p:txBody>
      </p:sp>
      <p:sp>
        <p:nvSpPr>
          <p:cNvPr id="360" name="Google Shape;360;p6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(High level - not detailed techniques)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5239775" y="2227925"/>
            <a:ext cx="3592500" cy="23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 - prototypes, data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main() structure: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 - functions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76" y="467588"/>
            <a:ext cx="4523151" cy="42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850" y="467597"/>
            <a:ext cx="2565800" cy="16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112" y="138099"/>
            <a:ext cx="6723775" cy="453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 txBox="1"/>
          <p:nvPr/>
        </p:nvSpPr>
        <p:spPr>
          <a:xfrm>
            <a:off x="1100225" y="4799675"/>
            <a:ext cx="7536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highlight>
                  <a:srgbClr val="F5F5F5"/>
                </a:highlight>
              </a:rPr>
              <a:t>PHOTOGRAPH COURTESY NAVAL SURFACE WARFARE CENTER, DAHLGREN, VIRGINIA, via National Geographic Education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 in Embedded Systems</a:t>
            </a:r>
            <a:endParaRPr/>
          </a:p>
        </p:txBody>
      </p:sp>
      <p:sp>
        <p:nvSpPr>
          <p:cNvPr id="373" name="Google Shape;37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bug is bad news (or at least not good news)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Embedded systems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visibility into system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logging and 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nature - transient bugs?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Hardware-software interaction issues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Debugging: LEDs</a:t>
            </a:r>
            <a:endParaRPr/>
          </a:p>
        </p:txBody>
      </p:sp>
      <p:sp>
        <p:nvSpPr>
          <p:cNvPr id="379" name="Google Shape;379;p64"/>
          <p:cNvSpPr txBox="1"/>
          <p:nvPr>
            <p:ph idx="1" type="body"/>
          </p:nvPr>
        </p:nvSpPr>
        <p:spPr>
          <a:xfrm>
            <a:off x="311700" y="1152475"/>
            <a:ext cx="516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Simplest status indicator: GPIO sufficient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Programming complete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 of operation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Very limited expressivity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682" y="1152475"/>
            <a:ext cx="2741000" cy="229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4"/>
          <p:cNvSpPr txBox="1"/>
          <p:nvPr/>
        </p:nvSpPr>
        <p:spPr>
          <a:xfrm>
            <a:off x="6051175" y="3603200"/>
            <a:ext cx="2781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By Morn, Wolfgang Stief (https://www.flickr.com/photos/stiefkind/16736865797/)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Debugging: “printf”</a:t>
            </a:r>
            <a:endParaRPr/>
          </a:p>
        </p:txBody>
      </p:sp>
      <p:sp>
        <p:nvSpPr>
          <p:cNvPr id="387" name="Google Shape;387;p65"/>
          <p:cNvSpPr txBox="1"/>
          <p:nvPr>
            <p:ph idx="1" type="body"/>
          </p:nvPr>
        </p:nvSpPr>
        <p:spPr>
          <a:xfrm>
            <a:off x="311700" y="1152475"/>
            <a:ext cx="40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Brute force but simple…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Requires communication channel</a:t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Can affect timing! (Heisenbugs!)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88" name="Google Shape;3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722" y="1152472"/>
            <a:ext cx="4516625" cy="15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727" y="2836849"/>
            <a:ext cx="4663274" cy="179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debugging approaches</a:t>
            </a:r>
            <a:endParaRPr/>
          </a:p>
        </p:txBody>
      </p:sp>
      <p:sp>
        <p:nvSpPr>
          <p:cNvPr id="395" name="Google Shape;39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Simulators: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 simulation often cheaper than real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Much better visibility, tracing of signals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Cannot model asynchronous interactions easily or accurately - Heisenbugs hard to find…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Debuggers: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Hardware-in-the-loop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Single-stepping, catch and model exceptions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Trace buffers, Logic Analyzers,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Complex but important part of system design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Architecture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Careful up-front design and planning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Constructing a large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Readability and Maintainability of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desirable: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Modular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coupling - separation of concerns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Cohesion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Configurability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Version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and Deployment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Common design patterns, experience-based suggestions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</a:t>
            </a:r>
            <a:endParaRPr/>
          </a:p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What?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Distilled experience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practices, Coding style, Naming conventions…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Patterns are more specific to the system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Suggested ways of solving certain problems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itin Ba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